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6" r:id="rId4"/>
    <p:sldId id="296" r:id="rId5"/>
    <p:sldId id="297" r:id="rId6"/>
    <p:sldId id="298" r:id="rId7"/>
    <p:sldId id="299" r:id="rId8"/>
    <p:sldId id="285" r:id="rId9"/>
    <p:sldId id="300" r:id="rId10"/>
    <p:sldId id="301" r:id="rId11"/>
    <p:sldId id="302" r:id="rId12"/>
    <p:sldId id="261" r:id="rId13"/>
    <p:sldId id="263" r:id="rId14"/>
    <p:sldId id="303" r:id="rId15"/>
    <p:sldId id="289" r:id="rId16"/>
    <p:sldId id="304" r:id="rId17"/>
    <p:sldId id="305" r:id="rId18"/>
    <p:sldId id="290" r:id="rId19"/>
    <p:sldId id="291" r:id="rId20"/>
    <p:sldId id="288" r:id="rId21"/>
    <p:sldId id="284" r:id="rId2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7B74CB-082E-4753-0963-D775E96E8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77D2E0E-74FC-D70E-82CC-6CEEE7AA2C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8F397BC-4BCA-ACBC-3A19-7F24D2239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712611B-97CF-9B74-F7A1-A54A680F3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1744AB8-D72E-E499-983B-7D01CB92C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95798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42A2A4-B010-D59A-93C4-51DBEC158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8B2D109-316D-4AC9-A874-35258A88AA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149DA1E-EF8A-835D-52E5-41A962AFE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D7C6061-7153-C675-86AF-39ED55F10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0A0F161-60D1-3F38-B591-AE9EFCE78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38484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D5CCEB9-267A-2C11-31D6-5B4738FF20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6DF96CA-4CF9-7594-960E-C65A8D7DC9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9834BD6-70D7-D8B4-EF0B-A2A6A4B40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FD46C6C-5989-87CF-9230-5674CB4AC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7F80513-BB7B-DE01-BF0A-1C7775832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85839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DE7243-F017-7B46-0F18-28F562140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DAD51BC-B546-040F-E9BD-0AA6F5C915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4284415-5165-206F-A4F0-B7CAD2AB1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635E902-23A6-9474-4AE6-A997B4A82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F491F75-CB42-0B86-7A7D-9B1459C98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58399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8803B4-00F2-A385-0D91-D8F082E3C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01E6FE9-A26F-CC0C-8C07-F87E0484B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2E98B48-0C50-34F1-4CA2-FB166B041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FDF780E-9354-E565-AE09-13420C4C8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7A26445-F232-DD03-CA49-C04A57C31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55143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6E700A-2014-F839-B042-B0A0D8C26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0094237-8521-5325-A4F9-F3D26D7878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6960E7F-94B6-806E-766D-8C3BD9F867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192571E-3CDE-E70B-FC22-0A24EA7D1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C323A60-F6CC-227F-1B10-1EDE97AC2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7D8FBF-F9DA-0BCF-20EF-8F8AED129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91687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82F569-FB1E-F777-BFC4-C1522577E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1657605-1815-C0D2-17ED-E24762094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DC2CBE7-2149-345A-F63B-BCAE41BF90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A46EE029-1E60-2B65-98D8-F98BEAFA9F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A105624-3CA3-FADA-ED93-AB860E5030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E4D0138-051E-3919-7235-A672FB820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6F66857-D744-C39C-992E-C39DB002E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830ED41-CFA2-CD88-EE7D-A53D3BBCE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50248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5EE5EC-B52C-EF39-C5D5-3C85895AC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3D5C392-FAA1-9CDB-F85B-B04F4E90A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2A70C03-2F55-37E9-386F-DEF8A70D0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F1B24EA-4C60-9DC7-479D-FCBD52F17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1869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37F0F255-551C-1F9D-B944-AF8BA4112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6B62ACB1-4640-8E94-DDD4-D9FB1F172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2BE47DC-9CA1-97ED-6341-C1E156EF1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71538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798E3F-A8B9-B074-B1E5-603153652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ADF4951-3043-6999-2096-EE66FEE55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6215178-F2A8-1900-94B6-BF800BE36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CEE7467-553B-B6C2-3311-B895E5994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62E1A1C-046E-86EB-93BD-DF7E60388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95EF9B3-6907-8025-7B11-E98B71031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15878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EAD5E6-1F9E-3BA5-EF7F-CA6459FED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2533AC66-8688-AB4B-0FA0-45EF4C467F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DB5A946-63E3-A4E2-D491-0C061AFEC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5508F7F-5E29-89D4-0826-3DB1ED590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EB33064-8A00-A13B-D553-52ECCD533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223041E-8AE5-60AA-99AF-D3CDCCB49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42948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7FD492F-1CC5-3FFD-DE10-6A4DD2064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F2F86E3-9D0B-75EE-B58A-BC57402B1D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2EF13D5-5EA9-0D8E-4A00-67FBC9E316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3D800-2B4C-408D-A960-BA722CF8FD47}" type="datetimeFigureOut">
              <a:rPr lang="pt-BR" smtClean="0"/>
              <a:t>19/09/2022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461E7AC-50B1-74CC-BC09-BF8A8FD25E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C31B86E-554B-134A-7673-728240B6D7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7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55512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555533" y="1738388"/>
            <a:ext cx="6642536" cy="2311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26365" algn="ctr" fontAlgn="t">
              <a:lnSpc>
                <a:spcPct val="103000"/>
              </a:lnSpc>
              <a:spcAft>
                <a:spcPts val="395"/>
              </a:spcAft>
            </a:pPr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Na prática, manter uma alimentação saudável é essencial para o bem-estar, pois ajuda na liberação desses neurotransmissores na corrente sanguínea. 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8860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271754" y="1118277"/>
            <a:ext cx="7535916" cy="2311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26365" algn="just" fontAlgn="t">
              <a:lnSpc>
                <a:spcPct val="103000"/>
              </a:lnSpc>
              <a:spcAft>
                <a:spcPts val="395"/>
              </a:spcAft>
            </a:pPr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Mas não somente isso. Praticar atividade física com regularidade, ter momentos de prazer em família e com os amigos, dormir bem e meditar também são capazes de auxiliar a manter em alta os níveis desses hormônios.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9268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355837" y="876539"/>
            <a:ext cx="7535916" cy="36430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26365" algn="just" fontAlgn="t">
              <a:lnSpc>
                <a:spcPct val="103000"/>
              </a:lnSpc>
              <a:spcAft>
                <a:spcPts val="395"/>
              </a:spcAft>
            </a:pPr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Voltando ao assunto alegria, o Dictionary.com define alegria como: “a emoção de grande deleite ou felicidade causada por algo excepcionalmente bom ou satisfatório; prazer intenso; euforia”. Outra definição oferecida é: "uma fonte ou causa de grande prazer ou deleite, algo ou alguém muito valorizado ou apreciado".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7458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322786" y="1254912"/>
            <a:ext cx="5822731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 que torna a alegria de ter Jesus no coração uma experiência excepcional e única é que vai além do momento. Com certeza, esse tipo de alegria permanece conosco, independentemente do que alguém pode ou não fazer por nós, pois estamos cheios do Espírito de Cristo.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41724460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774731" y="1454608"/>
            <a:ext cx="5822731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 alegria nem sempre é proveniente apenas de experiências agradáveis e felizes. Para o cristão que enfrenta todos os dias o drama do Grande Conflito, a alegria vem especialmente da confiança no amor e no cuidado do Senhor, independentemente das circunstâncias que esteja vivendo.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4752445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207173" y="2200842"/>
            <a:ext cx="582273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Muitos estudos hoje mostram que o riso e as emoções positivas diminuem a dor e podem reduzir a ansiedade. 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19854374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E6F36C93-EF67-7137-5EFA-2593FDD8949E}"/>
              </a:ext>
            </a:extLst>
          </p:cNvPr>
          <p:cNvGrpSpPr/>
          <p:nvPr/>
        </p:nvGrpSpPr>
        <p:grpSpPr>
          <a:xfrm>
            <a:off x="1040524" y="1439917"/>
            <a:ext cx="4939862" cy="2837793"/>
            <a:chOff x="1040524" y="1439917"/>
            <a:chExt cx="4939862" cy="2837793"/>
          </a:xfrm>
        </p:grpSpPr>
        <p:sp>
          <p:nvSpPr>
            <p:cNvPr id="2" name="Retângulo 1">
              <a:extLst>
                <a:ext uri="{FF2B5EF4-FFF2-40B4-BE49-F238E27FC236}">
                  <a16:creationId xmlns:a16="http://schemas.microsoft.com/office/drawing/2014/main" id="{353E050E-DF06-B26C-EDDE-81CE25F2F911}"/>
                </a:ext>
              </a:extLst>
            </p:cNvPr>
            <p:cNvSpPr/>
            <p:nvPr/>
          </p:nvSpPr>
          <p:spPr>
            <a:xfrm>
              <a:off x="1639614" y="1439917"/>
              <a:ext cx="4340772" cy="283779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290ADBC0-7DBD-514E-1361-BB0442AEBCD1}"/>
                </a:ext>
              </a:extLst>
            </p:cNvPr>
            <p:cNvSpPr/>
            <p:nvPr/>
          </p:nvSpPr>
          <p:spPr>
            <a:xfrm>
              <a:off x="1040524" y="2117834"/>
              <a:ext cx="1576552" cy="14819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522481" y="1950872"/>
            <a:ext cx="315310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Seja gentil com você mesmo e especialmente com os outros.</a:t>
            </a:r>
            <a:endParaRPr lang="pt-BR" sz="2800" b="1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04A986BB-3E63-AD3E-1C8D-7923E6FF1E76}"/>
              </a:ext>
            </a:extLst>
          </p:cNvPr>
          <p:cNvSpPr txBox="1"/>
          <p:nvPr/>
        </p:nvSpPr>
        <p:spPr>
          <a:xfrm>
            <a:off x="1734209" y="1281458"/>
            <a:ext cx="882867" cy="3154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9900" b="1" dirty="0">
                <a:ln w="38100">
                  <a:solidFill>
                    <a:schemeClr val="tx1"/>
                  </a:solidFill>
                </a:ln>
                <a:solidFill>
                  <a:schemeClr val="bg2">
                    <a:lumMod val="9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</a:t>
            </a:r>
            <a:endParaRPr lang="pt-BR" sz="19900" b="1" dirty="0">
              <a:ln w="38100">
                <a:solidFill>
                  <a:schemeClr val="tx1"/>
                </a:solidFill>
              </a:ln>
              <a:solidFill>
                <a:schemeClr val="bg2">
                  <a:lumMod val="90000"/>
                </a:schemeClr>
              </a:solidFill>
            </a:endParaRPr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25D5237D-1306-B3D3-83D0-EEE235A0AFA2}"/>
              </a:ext>
            </a:extLst>
          </p:cNvPr>
          <p:cNvGrpSpPr/>
          <p:nvPr/>
        </p:nvGrpSpPr>
        <p:grpSpPr>
          <a:xfrm>
            <a:off x="4945117" y="3369768"/>
            <a:ext cx="4939862" cy="2837793"/>
            <a:chOff x="1040524" y="1439917"/>
            <a:chExt cx="4939862" cy="2837793"/>
          </a:xfrm>
        </p:grpSpPr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ED8D056F-863E-35DE-375F-CF7381B12D81}"/>
                </a:ext>
              </a:extLst>
            </p:cNvPr>
            <p:cNvSpPr/>
            <p:nvPr/>
          </p:nvSpPr>
          <p:spPr>
            <a:xfrm>
              <a:off x="1639614" y="1439917"/>
              <a:ext cx="4340772" cy="283779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E4F237F7-4522-D178-1B63-C748F640C579}"/>
                </a:ext>
              </a:extLst>
            </p:cNvPr>
            <p:cNvSpPr/>
            <p:nvPr/>
          </p:nvSpPr>
          <p:spPr>
            <a:xfrm>
              <a:off x="1040524" y="2117834"/>
              <a:ext cx="1576552" cy="14819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0" name="CaixaDeTexto 9">
            <a:extLst>
              <a:ext uri="{FF2B5EF4-FFF2-40B4-BE49-F238E27FC236}">
                <a16:creationId xmlns:a16="http://schemas.microsoft.com/office/drawing/2014/main" id="{7B06184F-E524-1A6D-B097-BEBDA686A74B}"/>
              </a:ext>
            </a:extLst>
          </p:cNvPr>
          <p:cNvSpPr txBox="1"/>
          <p:nvPr/>
        </p:nvSpPr>
        <p:spPr>
          <a:xfrm>
            <a:off x="6427074" y="3880723"/>
            <a:ext cx="315310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Valorize cada momento, especialmente os pequenos</a:t>
            </a:r>
            <a:endParaRPr lang="pt-BR" sz="2800" b="1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C3F919D0-CAD3-E865-18B0-A5AA7CE0914A}"/>
              </a:ext>
            </a:extLst>
          </p:cNvPr>
          <p:cNvSpPr txBox="1"/>
          <p:nvPr/>
        </p:nvSpPr>
        <p:spPr>
          <a:xfrm>
            <a:off x="5638802" y="3211309"/>
            <a:ext cx="882867" cy="3154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9900" b="1" dirty="0">
                <a:ln w="38100">
                  <a:solidFill>
                    <a:schemeClr val="tx1"/>
                  </a:solidFill>
                </a:ln>
                <a:solidFill>
                  <a:schemeClr val="bg2">
                    <a:lumMod val="9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endParaRPr lang="pt-BR" sz="19900" b="1" dirty="0">
              <a:ln w="38100">
                <a:solidFill>
                  <a:schemeClr val="tx1"/>
                </a:solidFill>
              </a:ln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024826C3-E6E0-ADD6-0D0B-9A92278CD711}"/>
              </a:ext>
            </a:extLst>
          </p:cNvPr>
          <p:cNvSpPr txBox="1"/>
          <p:nvPr/>
        </p:nvSpPr>
        <p:spPr>
          <a:xfrm>
            <a:off x="6521669" y="765209"/>
            <a:ext cx="447740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Que atitudes práticas posso aprender ou desenvolver para construir um ambiente alegre em minha família?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38347627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E6F36C93-EF67-7137-5EFA-2593FDD8949E}"/>
              </a:ext>
            </a:extLst>
          </p:cNvPr>
          <p:cNvGrpSpPr/>
          <p:nvPr/>
        </p:nvGrpSpPr>
        <p:grpSpPr>
          <a:xfrm>
            <a:off x="1040524" y="1439917"/>
            <a:ext cx="4939862" cy="2837793"/>
            <a:chOff x="1040524" y="1439917"/>
            <a:chExt cx="4939862" cy="2837793"/>
          </a:xfrm>
        </p:grpSpPr>
        <p:sp>
          <p:nvSpPr>
            <p:cNvPr id="2" name="Retângulo 1">
              <a:extLst>
                <a:ext uri="{FF2B5EF4-FFF2-40B4-BE49-F238E27FC236}">
                  <a16:creationId xmlns:a16="http://schemas.microsoft.com/office/drawing/2014/main" id="{353E050E-DF06-B26C-EDDE-81CE25F2F911}"/>
                </a:ext>
              </a:extLst>
            </p:cNvPr>
            <p:cNvSpPr/>
            <p:nvPr/>
          </p:nvSpPr>
          <p:spPr>
            <a:xfrm>
              <a:off x="1639614" y="1439917"/>
              <a:ext cx="4340772" cy="283779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290ADBC0-7DBD-514E-1361-BB0442AEBCD1}"/>
                </a:ext>
              </a:extLst>
            </p:cNvPr>
            <p:cNvSpPr/>
            <p:nvPr/>
          </p:nvSpPr>
          <p:spPr>
            <a:xfrm>
              <a:off x="1040524" y="2117834"/>
              <a:ext cx="1576552" cy="14819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617076" y="2332180"/>
            <a:ext cx="315310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Concentre-se no melhor do outro</a:t>
            </a:r>
            <a:endParaRPr lang="pt-BR" sz="2800" b="1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04A986BB-3E63-AD3E-1C8D-7923E6FF1E76}"/>
              </a:ext>
            </a:extLst>
          </p:cNvPr>
          <p:cNvSpPr txBox="1"/>
          <p:nvPr/>
        </p:nvSpPr>
        <p:spPr>
          <a:xfrm>
            <a:off x="1734209" y="1281458"/>
            <a:ext cx="882867" cy="3154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9900" b="1" dirty="0">
                <a:ln w="38100">
                  <a:solidFill>
                    <a:schemeClr val="tx1"/>
                  </a:solidFill>
                </a:ln>
                <a:solidFill>
                  <a:schemeClr val="bg2">
                    <a:lumMod val="9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3</a:t>
            </a:r>
            <a:endParaRPr lang="pt-BR" sz="19900" b="1" dirty="0">
              <a:ln w="38100">
                <a:solidFill>
                  <a:schemeClr val="tx1"/>
                </a:solidFill>
              </a:ln>
              <a:solidFill>
                <a:schemeClr val="bg2">
                  <a:lumMod val="90000"/>
                </a:schemeClr>
              </a:solidFill>
            </a:endParaRPr>
          </a:p>
        </p:txBody>
      </p:sp>
      <p:grpSp>
        <p:nvGrpSpPr>
          <p:cNvPr id="7" name="Agrupar 6">
            <a:extLst>
              <a:ext uri="{FF2B5EF4-FFF2-40B4-BE49-F238E27FC236}">
                <a16:creationId xmlns:a16="http://schemas.microsoft.com/office/drawing/2014/main" id="{25D5237D-1306-B3D3-83D0-EEE235A0AFA2}"/>
              </a:ext>
            </a:extLst>
          </p:cNvPr>
          <p:cNvGrpSpPr/>
          <p:nvPr/>
        </p:nvGrpSpPr>
        <p:grpSpPr>
          <a:xfrm>
            <a:off x="4945117" y="3369768"/>
            <a:ext cx="4939862" cy="2837793"/>
            <a:chOff x="1040524" y="1439917"/>
            <a:chExt cx="4939862" cy="2837793"/>
          </a:xfrm>
        </p:grpSpPr>
        <p:sp>
          <p:nvSpPr>
            <p:cNvPr id="8" name="Retângulo 7">
              <a:extLst>
                <a:ext uri="{FF2B5EF4-FFF2-40B4-BE49-F238E27FC236}">
                  <a16:creationId xmlns:a16="http://schemas.microsoft.com/office/drawing/2014/main" id="{ED8D056F-863E-35DE-375F-CF7381B12D81}"/>
                </a:ext>
              </a:extLst>
            </p:cNvPr>
            <p:cNvSpPr/>
            <p:nvPr/>
          </p:nvSpPr>
          <p:spPr>
            <a:xfrm>
              <a:off x="1639614" y="1439917"/>
              <a:ext cx="4340772" cy="283779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E4F237F7-4522-D178-1B63-C748F640C579}"/>
                </a:ext>
              </a:extLst>
            </p:cNvPr>
            <p:cNvSpPr/>
            <p:nvPr/>
          </p:nvSpPr>
          <p:spPr>
            <a:xfrm>
              <a:off x="1040524" y="2117834"/>
              <a:ext cx="1576552" cy="14819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10" name="CaixaDeTexto 9">
            <a:extLst>
              <a:ext uri="{FF2B5EF4-FFF2-40B4-BE49-F238E27FC236}">
                <a16:creationId xmlns:a16="http://schemas.microsoft.com/office/drawing/2014/main" id="{7B06184F-E524-1A6D-B097-BEBDA686A74B}"/>
              </a:ext>
            </a:extLst>
          </p:cNvPr>
          <p:cNvSpPr txBox="1"/>
          <p:nvPr/>
        </p:nvSpPr>
        <p:spPr>
          <a:xfrm>
            <a:off x="6521669" y="4177712"/>
            <a:ext cx="315310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Seja grato e reclame menos</a:t>
            </a:r>
            <a:endParaRPr lang="pt-BR" sz="2800" b="1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C3F919D0-CAD3-E865-18B0-A5AA7CE0914A}"/>
              </a:ext>
            </a:extLst>
          </p:cNvPr>
          <p:cNvSpPr txBox="1"/>
          <p:nvPr/>
        </p:nvSpPr>
        <p:spPr>
          <a:xfrm>
            <a:off x="5638802" y="3211309"/>
            <a:ext cx="882867" cy="3154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9900" b="1" dirty="0">
                <a:ln w="38100">
                  <a:solidFill>
                    <a:schemeClr val="tx1"/>
                  </a:solidFill>
                </a:ln>
                <a:solidFill>
                  <a:schemeClr val="bg2">
                    <a:lumMod val="9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4</a:t>
            </a:r>
            <a:endParaRPr lang="pt-BR" sz="19900" b="1" dirty="0">
              <a:ln w="38100">
                <a:solidFill>
                  <a:schemeClr val="tx1"/>
                </a:solidFill>
              </a:ln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024826C3-E6E0-ADD6-0D0B-9A92278CD711}"/>
              </a:ext>
            </a:extLst>
          </p:cNvPr>
          <p:cNvSpPr txBox="1"/>
          <p:nvPr/>
        </p:nvSpPr>
        <p:spPr>
          <a:xfrm>
            <a:off x="6521669" y="765209"/>
            <a:ext cx="447740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Que atitudes práticas posso aprender ou desenvolver para construir um ambiente alegre em minha família?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37446290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E6F36C93-EF67-7137-5EFA-2593FDD8949E}"/>
              </a:ext>
            </a:extLst>
          </p:cNvPr>
          <p:cNvGrpSpPr/>
          <p:nvPr/>
        </p:nvGrpSpPr>
        <p:grpSpPr>
          <a:xfrm>
            <a:off x="1040524" y="1439917"/>
            <a:ext cx="4939862" cy="2837793"/>
            <a:chOff x="1040524" y="1439917"/>
            <a:chExt cx="4939862" cy="2837793"/>
          </a:xfrm>
        </p:grpSpPr>
        <p:sp>
          <p:nvSpPr>
            <p:cNvPr id="2" name="Retângulo 1">
              <a:extLst>
                <a:ext uri="{FF2B5EF4-FFF2-40B4-BE49-F238E27FC236}">
                  <a16:creationId xmlns:a16="http://schemas.microsoft.com/office/drawing/2014/main" id="{353E050E-DF06-B26C-EDDE-81CE25F2F911}"/>
                </a:ext>
              </a:extLst>
            </p:cNvPr>
            <p:cNvSpPr/>
            <p:nvPr/>
          </p:nvSpPr>
          <p:spPr>
            <a:xfrm>
              <a:off x="1639614" y="1439917"/>
              <a:ext cx="4340772" cy="283779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290ADBC0-7DBD-514E-1361-BB0442AEBCD1}"/>
                </a:ext>
              </a:extLst>
            </p:cNvPr>
            <p:cNvSpPr/>
            <p:nvPr/>
          </p:nvSpPr>
          <p:spPr>
            <a:xfrm>
              <a:off x="1040524" y="2117834"/>
              <a:ext cx="1576552" cy="14819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782615" y="1950872"/>
            <a:ext cx="3021726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Aprenda a sorrir de si mesmo e conserve um cântico no coração</a:t>
            </a:r>
            <a:endParaRPr lang="pt-BR" sz="2800" b="1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04A986BB-3E63-AD3E-1C8D-7923E6FF1E76}"/>
              </a:ext>
            </a:extLst>
          </p:cNvPr>
          <p:cNvSpPr txBox="1"/>
          <p:nvPr/>
        </p:nvSpPr>
        <p:spPr>
          <a:xfrm>
            <a:off x="1734209" y="1281458"/>
            <a:ext cx="882867" cy="3154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9900" b="1" dirty="0">
                <a:ln w="38100">
                  <a:solidFill>
                    <a:schemeClr val="tx1"/>
                  </a:solidFill>
                </a:ln>
                <a:solidFill>
                  <a:schemeClr val="bg2">
                    <a:lumMod val="90000"/>
                  </a:schemeClr>
                </a:solidFill>
                <a:latin typeface="Calibri" panose="020F0502020204030204" pitchFamily="34" charset="0"/>
              </a:rPr>
              <a:t>5</a:t>
            </a:r>
            <a:endParaRPr lang="pt-BR" sz="19900" b="1" dirty="0">
              <a:ln w="38100">
                <a:solidFill>
                  <a:schemeClr val="tx1"/>
                </a:solidFill>
              </a:ln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024826C3-E6E0-ADD6-0D0B-9A92278CD711}"/>
              </a:ext>
            </a:extLst>
          </p:cNvPr>
          <p:cNvSpPr txBox="1"/>
          <p:nvPr/>
        </p:nvSpPr>
        <p:spPr>
          <a:xfrm>
            <a:off x="6521669" y="765209"/>
            <a:ext cx="447740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Que atitudes práticas posso aprender ou desenvolver para construir um ambiente alegre em minha família?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13217997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3016471" y="1570222"/>
            <a:ext cx="6978868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“O lar pode ser simples, mas sempre pode ser um lugar onde palavras alegres são ditas e ações bondosas são feitas, onde a cortesia e o amor são convidados (...) Onde quer que o amor de Deus seja acariciado na alma, haverá paz, luz e alegria” </a:t>
            </a:r>
          </a:p>
          <a:p>
            <a:pPr algn="ctr"/>
            <a:endParaRPr lang="pt-BR" sz="2800" b="1" i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(O Lar Adventista, p. 19, 20).</a:t>
            </a:r>
            <a:endParaRPr lang="pt-BR" sz="2800" b="1" i="1" dirty="0"/>
          </a:p>
        </p:txBody>
      </p:sp>
    </p:spTree>
    <p:extLst>
      <p:ext uri="{BB962C8B-B14F-4D97-AF65-F5344CB8AC3E}">
        <p14:creationId xmlns:p14="http://schemas.microsoft.com/office/powerpoint/2010/main" val="3383923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95981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177158" y="1265421"/>
            <a:ext cx="7472856" cy="3183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just">
              <a:lnSpc>
                <a:spcPct val="103000"/>
              </a:lnSpc>
              <a:spcAft>
                <a:spcPts val="1200"/>
              </a:spcAft>
            </a:pPr>
            <a:r>
              <a:rPr lang="pt-BR" sz="2800" b="1" dirty="0">
                <a:solidFill>
                  <a:srgbClr val="262626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pt-BR" sz="2800" b="1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scolha ter o fruto da alegria em sua vida e família. Cante canções de alegria e adoração, aja com empatia e respeito, busque ver o melhor em seus queridos, seja agradecido a Deus e aos que vivem ao seu redor, não desperdice nenhum momento, por menor que seja, para desfrutar a vida com quem você ama. </a:t>
            </a:r>
            <a:endParaRPr lang="pt-BR" sz="28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5583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7517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932386" y="1391547"/>
            <a:ext cx="635875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“Mas o fruto do Espírito é amor, </a:t>
            </a:r>
            <a:r>
              <a:rPr lang="pt-BR" sz="2800" b="1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alegria</a:t>
            </a:r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paz, paciência, amabilidade, bondade, fidelidade, mansidão e domínio próprio. Contra essas coisas não há lei”.</a:t>
            </a:r>
            <a:endParaRPr lang="pt-BR" sz="2800" b="1" i="1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19A0F0B8-EEB8-EEDC-9E3C-AF6760FB33FA}"/>
              </a:ext>
            </a:extLst>
          </p:cNvPr>
          <p:cNvSpPr txBox="1"/>
          <p:nvPr/>
        </p:nvSpPr>
        <p:spPr>
          <a:xfrm>
            <a:off x="2916620" y="3429000"/>
            <a:ext cx="63587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Gálatas 5:22 e 23</a:t>
            </a:r>
            <a:endParaRPr lang="pt-BR" sz="2800" b="1" i="1" dirty="0"/>
          </a:p>
        </p:txBody>
      </p:sp>
    </p:spTree>
    <p:extLst>
      <p:ext uri="{BB962C8B-B14F-4D97-AF65-F5344CB8AC3E}">
        <p14:creationId xmlns:p14="http://schemas.microsoft.com/office/powerpoint/2010/main" val="39705290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704191" y="1370526"/>
            <a:ext cx="6337737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Nosso fruto espiritual de hoje é a ALEGRIA, e queremos representá-lo com a banana. Quem não gosta de uma deliciosa banana, não é mesmo? Pode estar in natura, assada, cozida, em uma sobremesa, bolos e tortas. 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9760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103584" y="929092"/>
            <a:ext cx="6337737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É rica em vitaminas, nomeadamente A, C, E </a:t>
            </a:r>
            <a:r>
              <a:rPr lang="pt-BR" sz="2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</a:t>
            </a:r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do complexo B (B1, B2, B6 e B9). É uma fonte de fibras. Tem minerais essenciais, como magnésio, cálcio, selênio, zinco e ferro. A banana contém triptofano, um aminoácido essencial que ajuda o corpo a produzir serotonina, um neurotransmissor que nos faz relaxar e melhorar a disposição e nos faz sentir mais felizes.</a:t>
            </a:r>
          </a:p>
        </p:txBody>
      </p:sp>
    </p:spTree>
    <p:extLst>
      <p:ext uri="{BB962C8B-B14F-4D97-AF65-F5344CB8AC3E}">
        <p14:creationId xmlns:p14="http://schemas.microsoft.com/office/powerpoint/2010/main" val="34343565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280744" y="1969616"/>
            <a:ext cx="553895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Assim, acontece com aquele que está cheio do Espírito Santo. Sua vida transmitirá alegria e contagiará aqueles que o cercam.</a:t>
            </a:r>
          </a:p>
        </p:txBody>
      </p:sp>
    </p:spTree>
    <p:extLst>
      <p:ext uri="{BB962C8B-B14F-4D97-AF65-F5344CB8AC3E}">
        <p14:creationId xmlns:p14="http://schemas.microsoft.com/office/powerpoint/2010/main" val="15781687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186151" y="1307465"/>
            <a:ext cx="553895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Sentimentos felizes marcam muito nossa vida. Talvez tenha sido reencontrar um ente querido depois de tanto tempo sem vê-lo. Talvez a alegria de simplesmente tomar seu sorvete favorito ou receber um buquê surpresa com flores ou balões em um dia que nem mesmo era seu aniversário. </a:t>
            </a:r>
          </a:p>
        </p:txBody>
      </p:sp>
    </p:spTree>
    <p:extLst>
      <p:ext uri="{BB962C8B-B14F-4D97-AF65-F5344CB8AC3E}">
        <p14:creationId xmlns:p14="http://schemas.microsoft.com/office/powerpoint/2010/main" val="2202906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849819" y="1181341"/>
            <a:ext cx="6159063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Você sentiu a inundação de emoções felizes enchendo sua alma agora? Sim? Como é boa essa sensação de alegria! Nosso corpo responde nos dando a sensação de bem-estar. Quando fazemos coisas que nos geram alegria, nosso corpo libera quatro hormônios na corrente sanguínea que garantem essa sensação prazerosa. </a:t>
            </a:r>
          </a:p>
        </p:txBody>
      </p:sp>
    </p:spTree>
    <p:extLst>
      <p:ext uri="{BB962C8B-B14F-4D97-AF65-F5344CB8AC3E}">
        <p14:creationId xmlns:p14="http://schemas.microsoft.com/office/powerpoint/2010/main" val="41230153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166650" y="1528180"/>
            <a:ext cx="7535916" cy="27553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26365" algn="just" fontAlgn="t">
              <a:lnSpc>
                <a:spcPct val="103000"/>
              </a:lnSpc>
              <a:spcAft>
                <a:spcPts val="395"/>
              </a:spcAft>
            </a:pPr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Os hormônios liberados são conhecidos como o quarteto da felicidade: endorfina, dopamina, serotonina e ocitocina. Esses hormônios estão sempre ativos em nosso organismo. Se eles se desequilibram, o corpo pode reagir com insônia, estresse, ganho de peso e, é claro, mau humor. 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7588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1965</TotalTime>
  <Words>799</Words>
  <Application>Microsoft Office PowerPoint</Application>
  <PresentationFormat>Widescreen</PresentationFormat>
  <Paragraphs>31</Paragraphs>
  <Slides>21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Alana Seifert</dc:creator>
  <cp:lastModifiedBy>DSA - Cristina Barbosa</cp:lastModifiedBy>
  <cp:revision>4</cp:revision>
  <dcterms:created xsi:type="dcterms:W3CDTF">2022-06-29T19:49:33Z</dcterms:created>
  <dcterms:modified xsi:type="dcterms:W3CDTF">2022-09-19T19:22:45Z</dcterms:modified>
</cp:coreProperties>
</file>